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325" r:id="rId4"/>
    <p:sldId id="323" r:id="rId5"/>
    <p:sldId id="322" r:id="rId6"/>
    <p:sldId id="324" r:id="rId7"/>
    <p:sldId id="292" r:id="rId8"/>
    <p:sldId id="312" r:id="rId9"/>
    <p:sldId id="579" r:id="rId10"/>
    <p:sldId id="654" r:id="rId11"/>
    <p:sldId id="655" r:id="rId12"/>
    <p:sldId id="656" r:id="rId13"/>
    <p:sldId id="658" r:id="rId14"/>
    <p:sldId id="659" r:id="rId15"/>
    <p:sldId id="657" r:id="rId16"/>
    <p:sldId id="268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10C21"/>
    <a:srgbClr val="9933FF"/>
    <a:srgbClr val="FFFFFF"/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1024" autoAdjust="0"/>
  </p:normalViewPr>
  <p:slideViewPr>
    <p:cSldViewPr>
      <p:cViewPr varScale="1">
        <p:scale>
          <a:sx n="115" d="100"/>
          <a:sy n="115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73EA520-4831-4DDF-BF06-4F684660C8E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22B7042-1D50-412E-9257-597322EC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0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B7042-1D50-412E-9257-597322EC56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7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D2C77-FB6F-4CD9-84E8-2537F74DA01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9422D7-9B6E-4B8A-98AF-016CAF8A4C57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eda@ilstu.edu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Budget Center Training</a:t>
            </a:r>
          </a:p>
        </p:txBody>
      </p:sp>
    </p:spTree>
    <p:extLst>
      <p:ext uri="{BB962C8B-B14F-4D97-AF65-F5344CB8AC3E}">
        <p14:creationId xmlns:p14="http://schemas.microsoft.com/office/powerpoint/2010/main" val="267051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D2C77-FB6F-4CD9-84E8-2537F74DA01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9422D7-9B6E-4B8A-98AF-016CAF8A4C57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eda@ilstu.edu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Budget Center Training</a:t>
            </a:r>
          </a:p>
        </p:txBody>
      </p:sp>
    </p:spTree>
    <p:extLst>
      <p:ext uri="{BB962C8B-B14F-4D97-AF65-F5344CB8AC3E}">
        <p14:creationId xmlns:p14="http://schemas.microsoft.com/office/powerpoint/2010/main" val="2933661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D2C77-FB6F-4CD9-84E8-2537F74DA01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9422D7-9B6E-4B8A-98AF-016CAF8A4C57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eda@ilstu.edu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Budget Center Training</a:t>
            </a:r>
          </a:p>
        </p:txBody>
      </p:sp>
    </p:spTree>
    <p:extLst>
      <p:ext uri="{BB962C8B-B14F-4D97-AF65-F5344CB8AC3E}">
        <p14:creationId xmlns:p14="http://schemas.microsoft.com/office/powerpoint/2010/main" val="3593743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B7042-1D50-412E-9257-597322EC56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3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B7042-1D50-412E-9257-597322EC56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65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B7042-1D50-412E-9257-597322EC56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1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B7042-1D50-412E-9257-597322EC56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50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B7042-1D50-412E-9257-597322EC56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8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B7042-1D50-412E-9257-597322EC56A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1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B7042-1D50-412E-9257-597322EC56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B7042-1D50-412E-9257-597322EC56A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1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B7042-1D50-412E-9257-597322EC56A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40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B7042-1D50-412E-9257-597322EC56A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79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B7042-1D50-412E-9257-597322EC56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1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D2C77-FB6F-4CD9-84E8-2537F74DA01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9422D7-9B6E-4B8A-98AF-016CAF8A4C57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eda@ilstu.edu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Budget Center Training</a:t>
            </a:r>
          </a:p>
        </p:txBody>
      </p:sp>
    </p:spTree>
    <p:extLst>
      <p:ext uri="{BB962C8B-B14F-4D97-AF65-F5344CB8AC3E}">
        <p14:creationId xmlns:p14="http://schemas.microsoft.com/office/powerpoint/2010/main" val="277567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524000"/>
            <a:ext cx="68580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172200" y="3200400"/>
            <a:ext cx="2362200" cy="2362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462462"/>
            <a:ext cx="5029200" cy="519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609600"/>
            <a:ext cx="5029200" cy="3771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029200"/>
            <a:ext cx="5029200" cy="7377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524000"/>
            <a:ext cx="3200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81600" y="2514600"/>
            <a:ext cx="3505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81600" y="1524000"/>
            <a:ext cx="3505200" cy="914400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i="0" kern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828800" y="1524000"/>
            <a:ext cx="6858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5029200"/>
            <a:ext cx="6858000" cy="685800"/>
          </a:xfrm>
        </p:spPr>
        <p:txBody>
          <a:bodyPr>
            <a:normAutofit/>
          </a:bodyPr>
          <a:lstStyle>
            <a:lvl1pPr>
              <a:buNone/>
              <a:defRPr sz="14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057400" y="1524000"/>
            <a:ext cx="6477000" cy="4267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457200"/>
            <a:ext cx="1371600" cy="566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57200"/>
            <a:ext cx="5334000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6172200" cy="1470025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5638800" cy="1066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438525"/>
            <a:ext cx="655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905000"/>
            <a:ext cx="655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1036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58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2514599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1"/>
            <a:ext cx="434340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1466851"/>
            <a:ext cx="2514600" cy="4324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1"/>
            <a:ext cx="6858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2" r:id="rId10"/>
    <p:sldLayoutId id="2147483657" r:id="rId11"/>
    <p:sldLayoutId id="2147483663" r:id="rId12"/>
    <p:sldLayoutId id="2147483664" r:id="rId13"/>
    <p:sldLayoutId id="2147483661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rgbClr val="CE1126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UniversityBudgetOffice@ilstu.edu" TargetMode="External"/><Relationship Id="rId7" Type="http://schemas.openxmlformats.org/officeDocument/2006/relationships/hyperlink" Target="https://data.illinoisstate.edu/reports-dashboards/cognos/budget-cent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udget.illinoisstate.edu/downloads/BudgetCenter_FAQ.pdf" TargetMode="External"/><Relationship Id="rId5" Type="http://schemas.openxmlformats.org/officeDocument/2006/relationships/hyperlink" Target="https://budget.illinoisstate.edu/downloads/BudgetCenter-UsersGuide.pdf" TargetMode="External"/><Relationship Id="rId4" Type="http://schemas.openxmlformats.org/officeDocument/2006/relationships/hyperlink" Target="http://www.budget.illinoisstate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illinoisstate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illinoisstate.edu/downloads/Budget%20Office%20System%20Integration%20Diagram_Detail%20Level-Budget%20Cente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.illinoisstate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://www.budget.illinoisstate.edu/" TargetMode="External"/><Relationship Id="rId4" Type="http://schemas.openxmlformats.org/officeDocument/2006/relationships/hyperlink" Target="https://insight.illinoisstate.ed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3044E8-F3FB-4C91-BCD5-A4D4A8039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4" y="527975"/>
            <a:ext cx="8847049" cy="499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21632F-4DAE-4A00-BD17-FA6C116A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" y="834887"/>
            <a:ext cx="8873620" cy="46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1A0B43-84CB-4DD5-8616-15370F320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1" y="0"/>
            <a:ext cx="8965097" cy="4748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28DAE-1BBC-42AC-99C8-2F28A358FF74}"/>
              </a:ext>
            </a:extLst>
          </p:cNvPr>
          <p:cNvSpPr txBox="1"/>
          <p:nvPr/>
        </p:nvSpPr>
        <p:spPr>
          <a:xfrm>
            <a:off x="1918252" y="4748784"/>
            <a:ext cx="70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Primary position department users will see primary and secondary positions.</a:t>
            </a:r>
          </a:p>
          <a:p>
            <a:r>
              <a:rPr lang="en-US" sz="1600" dirty="0"/>
              <a:t>Secondary position department users will see only secondary position.</a:t>
            </a:r>
          </a:p>
        </p:txBody>
      </p:sp>
    </p:spTree>
    <p:extLst>
      <p:ext uri="{BB962C8B-B14F-4D97-AF65-F5344CB8AC3E}">
        <p14:creationId xmlns:p14="http://schemas.microsoft.com/office/powerpoint/2010/main" val="36745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Center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EAD53-470E-49E3-A83E-F265CC868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 dashboards</a:t>
            </a:r>
          </a:p>
          <a:p>
            <a:r>
              <a:rPr lang="en-US" dirty="0"/>
              <a:t>Demo Technology (some will be repetitive)</a:t>
            </a:r>
          </a:p>
          <a:p>
            <a:pPr lvl="1"/>
            <a:r>
              <a:rPr lang="en-US" dirty="0"/>
              <a:t>News &amp; Alerts</a:t>
            </a:r>
          </a:p>
          <a:p>
            <a:pPr lvl="1"/>
            <a:r>
              <a:rPr lang="en-US" dirty="0"/>
              <a:t>Run Button</a:t>
            </a:r>
          </a:p>
          <a:p>
            <a:pPr lvl="1"/>
            <a:r>
              <a:rPr lang="en-US" dirty="0"/>
              <a:t>Reggie head</a:t>
            </a:r>
          </a:p>
          <a:p>
            <a:pPr lvl="1"/>
            <a:r>
              <a:rPr lang="en-US" dirty="0"/>
              <a:t>Report subscriptions</a:t>
            </a:r>
          </a:p>
          <a:p>
            <a:pPr lvl="1"/>
            <a:r>
              <a:rPr lang="en-US" dirty="0"/>
              <a:t>Control F</a:t>
            </a:r>
          </a:p>
          <a:p>
            <a:pPr lvl="1"/>
            <a:r>
              <a:rPr lang="en-US" dirty="0"/>
              <a:t>Sorting within reports</a:t>
            </a:r>
          </a:p>
          <a:p>
            <a:pPr lvl="1"/>
            <a:endParaRPr lang="en-US" dirty="0"/>
          </a:p>
          <a:p>
            <a:r>
              <a:rPr lang="en-US" dirty="0"/>
              <a:t>Demo Transfer Center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78007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Center Tips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EAD53-470E-49E3-A83E-F265CC868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off-campus, must connect to VPN</a:t>
            </a:r>
          </a:p>
          <a:p>
            <a:r>
              <a:rPr lang="en-US" dirty="0"/>
              <a:t>Must use Google Chrome</a:t>
            </a:r>
          </a:p>
          <a:p>
            <a:r>
              <a:rPr lang="en-US" dirty="0"/>
              <a:t>When downloading to Excel, Use “Run Excel”</a:t>
            </a:r>
          </a:p>
          <a:p>
            <a:r>
              <a:rPr lang="en-US" dirty="0"/>
              <a:t>Use Ctrl + F to find a specific unit, name, etc.</a:t>
            </a:r>
          </a:p>
          <a:p>
            <a:r>
              <a:rPr lang="en-US" dirty="0"/>
              <a:t>Use “Reset dashboard”       button to reset dashboard filters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ED927-8B03-45F0-92CE-480805D35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381430"/>
            <a:ext cx="466667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9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and Resources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EAD53-470E-49E3-A83E-F265CC868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Office</a:t>
            </a:r>
          </a:p>
          <a:p>
            <a:pPr lvl="1"/>
            <a:r>
              <a:rPr lang="en-US" sz="2400" dirty="0"/>
              <a:t>Email: </a:t>
            </a:r>
            <a:r>
              <a:rPr lang="en-US" dirty="0">
                <a:hlinkClick r:id="rId3"/>
              </a:rPr>
              <a:t>UniversityBudgetOffice@ilstu.edu</a:t>
            </a:r>
            <a:endParaRPr lang="en-US" dirty="0"/>
          </a:p>
          <a:p>
            <a:pPr lvl="1"/>
            <a:r>
              <a:rPr lang="en-US" sz="2400" dirty="0"/>
              <a:t>Website: </a:t>
            </a:r>
            <a:r>
              <a:rPr lang="en-US" dirty="0">
                <a:hlinkClick r:id="rId4"/>
              </a:rPr>
              <a:t>Budget.illinoisstate.edu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Budget/Transfer Center User's Guide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Frequently Asked Questions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hlinkClick r:id="rId7"/>
              </a:rPr>
              <a:t>Cognos Resources and Budget Center report information</a:t>
            </a:r>
            <a:endParaRPr lang="en-US" dirty="0"/>
          </a:p>
          <a:p>
            <a:r>
              <a:rPr lang="en-US" dirty="0"/>
              <a:t>Monthly Cognos newsletters will be sent by Enterprise Data &amp; Analytics (EDA)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8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1905000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2573611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Vicki Cooley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Data Analyst, Budget Office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1036638"/>
          </a:xfrm>
        </p:spPr>
        <p:txBody>
          <a:bodyPr anchor="ctr">
            <a:normAutofit/>
          </a:bodyPr>
          <a:lstStyle/>
          <a:p>
            <a:r>
              <a:rPr lang="en-US" dirty="0"/>
              <a:t>Budget Center</a:t>
            </a:r>
          </a:p>
        </p:txBody>
      </p:sp>
      <p:pic>
        <p:nvPicPr>
          <p:cNvPr id="8" name="Picture 7" descr="Desk with productivity items">
            <a:extLst>
              <a:ext uri="{FF2B5EF4-FFF2-40B4-BE49-F238E27FC236}">
                <a16:creationId xmlns:a16="http://schemas.microsoft.com/office/drawing/2014/main" id="{6EB1B897-903F-46A8-959D-9D8E06927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45" r="18461" b="-1"/>
          <a:stretch/>
        </p:blipFill>
        <p:spPr>
          <a:xfrm>
            <a:off x="1905000" y="1600201"/>
            <a:ext cx="3355848" cy="411480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BB6DA-8760-49E1-A00D-8313D5E80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Introductions</a:t>
            </a:r>
          </a:p>
          <a:p>
            <a:pPr lvl="1"/>
            <a:r>
              <a:rPr lang="en-US" sz="2600" dirty="0"/>
              <a:t>Name, department, role at university</a:t>
            </a:r>
          </a:p>
          <a:p>
            <a:pPr lvl="1"/>
            <a:r>
              <a:rPr lang="en-US" sz="2600" dirty="0"/>
              <a:t>Do you use Cognos currently?</a:t>
            </a:r>
          </a:p>
          <a:p>
            <a:pPr lvl="1"/>
            <a:r>
              <a:rPr lang="en-US" sz="2600" dirty="0"/>
              <a:t>Is there anything specific you hope to get out of training?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2549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Office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6858000" cy="4419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Who we are: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4267200"/>
            <a:ext cx="2823634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u="sng" dirty="0"/>
              <a:t>Budget Office Team</a:t>
            </a:r>
          </a:p>
          <a:p>
            <a:r>
              <a:rPr lang="en-US" sz="1400" dirty="0"/>
              <a:t>Arianne Anderson - Budget Analyst</a:t>
            </a:r>
          </a:p>
          <a:p>
            <a:r>
              <a:rPr lang="en-US" sz="1400" dirty="0"/>
              <a:t>Vicki Cooley – Data Analyst</a:t>
            </a:r>
          </a:p>
          <a:p>
            <a:r>
              <a:rPr lang="en-US" sz="1400" dirty="0"/>
              <a:t>Niki White – Assistant Director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845715" y="4343400"/>
            <a:ext cx="716885" cy="0"/>
          </a:xfrm>
          <a:prstGeom prst="straightConnector1">
            <a:avLst/>
          </a:prstGeom>
          <a:ln>
            <a:solidFill>
              <a:srgbClr val="0000FF"/>
            </a:solidFill>
            <a:headEnd type="none" w="lg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B892C5B-A093-6F3E-5083-E4B13995D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090573"/>
            <a:ext cx="6858000" cy="31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6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BB6DA-8760-49E1-A00D-8313D5E80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1"/>
            <a:ext cx="7239000" cy="4419600"/>
          </a:xfrm>
        </p:spPr>
        <p:txBody>
          <a:bodyPr/>
          <a:lstStyle/>
          <a:p>
            <a:r>
              <a:rPr lang="en-US" dirty="0"/>
              <a:t>Cognos reports and dashboards</a:t>
            </a:r>
          </a:p>
          <a:p>
            <a:r>
              <a:rPr lang="en-US" dirty="0"/>
              <a:t>Features: </a:t>
            </a:r>
          </a:p>
          <a:p>
            <a:pPr lvl="1"/>
            <a:r>
              <a:rPr lang="en-US" dirty="0"/>
              <a:t>Historical data back to 2015</a:t>
            </a:r>
          </a:p>
          <a:p>
            <a:pPr lvl="1"/>
            <a:r>
              <a:rPr lang="en-US" dirty="0"/>
              <a:t>Operating and Payroll data for all funds</a:t>
            </a:r>
          </a:p>
          <a:p>
            <a:pPr lvl="1"/>
            <a:r>
              <a:rPr lang="en-US" dirty="0"/>
              <a:t>Foundation data from Agresso</a:t>
            </a:r>
          </a:p>
          <a:p>
            <a:pPr lvl="1"/>
            <a:r>
              <a:rPr lang="en-US" dirty="0"/>
              <a:t>Ability to export data to Excel</a:t>
            </a:r>
          </a:p>
          <a:p>
            <a:pPr lvl="1"/>
            <a:r>
              <a:rPr lang="en-US" dirty="0"/>
              <a:t>Ability to set up report subscriptions</a:t>
            </a:r>
          </a:p>
          <a:p>
            <a:pPr lvl="1"/>
            <a:r>
              <a:rPr lang="en-US" dirty="0"/>
              <a:t>Dashboards/charts</a:t>
            </a:r>
          </a:p>
          <a:p>
            <a:r>
              <a:rPr lang="en-US" dirty="0"/>
              <a:t>Ongoing training sessions offered – registration link on </a:t>
            </a:r>
            <a:r>
              <a:rPr lang="en-US" dirty="0">
                <a:hlinkClick r:id="rId3"/>
              </a:rPr>
              <a:t>Budget.illinoisstate.edu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Center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2BB4E-CAEE-48DD-A173-DD49A8EF9F7C}"/>
              </a:ext>
            </a:extLst>
          </p:cNvPr>
          <p:cNvSpPr txBox="1"/>
          <p:nvPr/>
        </p:nvSpPr>
        <p:spPr>
          <a:xfrm>
            <a:off x="1676400" y="5029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*All data refreshed nightly</a:t>
            </a:r>
          </a:p>
          <a:p>
            <a:r>
              <a:rPr lang="en-US" dirty="0">
                <a:hlinkClick r:id="rId3"/>
              </a:rPr>
              <a:t>Detailed integration diagram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A539841-55D4-B0A6-E726-262CF82E5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9200" y="1417638"/>
            <a:ext cx="7674569" cy="3611562"/>
          </a:xfrm>
        </p:spPr>
      </p:pic>
    </p:spTree>
    <p:extLst>
      <p:ext uri="{BB962C8B-B14F-4D97-AF65-F5344CB8AC3E}">
        <p14:creationId xmlns:p14="http://schemas.microsoft.com/office/powerpoint/2010/main" val="18740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Center Access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F6670-75EB-4AB5-9A49-A9CEA189735B}"/>
              </a:ext>
            </a:extLst>
          </p:cNvPr>
          <p:cNvSpPr txBox="1"/>
          <p:nvPr/>
        </p:nvSpPr>
        <p:spPr>
          <a:xfrm>
            <a:off x="1904999" y="1371600"/>
            <a:ext cx="716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</a:rPr>
              <a:t>NOTE: If off-campus, must be logged in to VPN. Use Google Chrome. </a:t>
            </a:r>
          </a:p>
          <a:p>
            <a:r>
              <a:rPr lang="en-US" dirty="0"/>
              <a:t>Access via </a:t>
            </a:r>
            <a:r>
              <a:rPr lang="en-US" dirty="0">
                <a:hlinkClick r:id="rId3"/>
              </a:rPr>
              <a:t>My Illinois State </a:t>
            </a:r>
            <a:r>
              <a:rPr lang="en-US" dirty="0">
                <a:sym typeface="Wingdings" panose="05000000000000000000" pitchFamily="2" charset="2"/>
              </a:rPr>
              <a:t> Fiscal Tab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F0A21-C1E4-46D6-9F3C-53A4239693C5}"/>
              </a:ext>
            </a:extLst>
          </p:cNvPr>
          <p:cNvSpPr txBox="1"/>
          <p:nvPr/>
        </p:nvSpPr>
        <p:spPr>
          <a:xfrm>
            <a:off x="1874982" y="4475904"/>
            <a:ext cx="6583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  <a:p>
            <a:r>
              <a:rPr lang="en-US" dirty="0"/>
              <a:t>Can access directly at: </a:t>
            </a:r>
            <a:r>
              <a:rPr lang="en-US" dirty="0">
                <a:hlinkClick r:id="rId4"/>
              </a:rPr>
              <a:t>https://insight.illinoisstate.edu/</a:t>
            </a:r>
            <a:endParaRPr lang="en-US" dirty="0"/>
          </a:p>
          <a:p>
            <a:r>
              <a:rPr lang="en-US" dirty="0"/>
              <a:t>OR</a:t>
            </a:r>
          </a:p>
          <a:p>
            <a:r>
              <a:rPr lang="en-US" dirty="0"/>
              <a:t>Budget Office homepage: </a:t>
            </a:r>
            <a:r>
              <a:rPr lang="en-US" dirty="0">
                <a:hlinkClick r:id="rId5"/>
              </a:rPr>
              <a:t>http://www.budget.illinoisstate.edu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3560D-52E3-7F38-FB54-45C084F71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017931"/>
            <a:ext cx="6123180" cy="24579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82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Center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EAD53-470E-49E3-A83E-F265CC86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447800"/>
            <a:ext cx="6858000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Demo Reports</a:t>
            </a:r>
          </a:p>
          <a:p>
            <a:pPr lvl="1"/>
            <a:r>
              <a:rPr lang="en-US" dirty="0"/>
              <a:t>GR top level</a:t>
            </a:r>
          </a:p>
          <a:p>
            <a:pPr lvl="2"/>
            <a:r>
              <a:rPr lang="en-US" dirty="0"/>
              <a:t>Operating budget/exp/enc/available</a:t>
            </a:r>
          </a:p>
          <a:p>
            <a:pPr lvl="2"/>
            <a:r>
              <a:rPr lang="en-US" dirty="0"/>
              <a:t>Personnel budget/exp/enc/available</a:t>
            </a:r>
          </a:p>
          <a:p>
            <a:pPr lvl="1"/>
            <a:r>
              <a:rPr lang="en-US" dirty="0"/>
              <a:t>GR All Details</a:t>
            </a:r>
          </a:p>
          <a:p>
            <a:pPr lvl="2"/>
            <a:r>
              <a:rPr lang="en-US" dirty="0"/>
              <a:t>Go through each tab</a:t>
            </a:r>
          </a:p>
          <a:p>
            <a:pPr lvl="2"/>
            <a:r>
              <a:rPr lang="en-US" dirty="0"/>
              <a:t>Show download to Excel</a:t>
            </a:r>
          </a:p>
          <a:p>
            <a:pPr lvl="1"/>
            <a:r>
              <a:rPr lang="en-US" dirty="0"/>
              <a:t>GR Unit Total Summary</a:t>
            </a:r>
          </a:p>
          <a:p>
            <a:pPr lvl="1"/>
            <a:r>
              <a:rPr lang="en-US" dirty="0"/>
              <a:t>Budget Transfer Details</a:t>
            </a:r>
          </a:p>
          <a:p>
            <a:pPr lvl="1"/>
            <a:r>
              <a:rPr lang="en-US" dirty="0"/>
              <a:t>Agency All Details (if applicable)</a:t>
            </a:r>
          </a:p>
          <a:p>
            <a:pPr lvl="2"/>
            <a:r>
              <a:rPr lang="en-US" dirty="0"/>
              <a:t>Show cash balance</a:t>
            </a:r>
          </a:p>
          <a:p>
            <a:pPr lvl="1"/>
            <a:r>
              <a:rPr lang="en-US" dirty="0"/>
              <a:t>Grants – expenditures by date range (if applicable)</a:t>
            </a:r>
          </a:p>
          <a:p>
            <a:pPr lvl="1"/>
            <a:r>
              <a:rPr lang="en-US" dirty="0"/>
              <a:t>Employee Position Funding (next slides)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2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A6E250-ADCE-45F4-92B8-4D999C329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6" y="576470"/>
            <a:ext cx="8993698" cy="4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SURed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17810</TotalTime>
  <Words>455</Words>
  <Application>Microsoft Office PowerPoint</Application>
  <PresentationFormat>On-screen Show (4:3)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Bold</vt:lpstr>
      <vt:lpstr>Calibri</vt:lpstr>
      <vt:lpstr>Times New Roman</vt:lpstr>
      <vt:lpstr>Wingdings</vt:lpstr>
      <vt:lpstr>ISURedWhite</vt:lpstr>
      <vt:lpstr>PowerPoint Presentation</vt:lpstr>
      <vt:lpstr>Budget Center</vt:lpstr>
      <vt:lpstr>Budget Center</vt:lpstr>
      <vt:lpstr>Budget Office </vt:lpstr>
      <vt:lpstr>Budget Center</vt:lpstr>
      <vt:lpstr>Budget Center</vt:lpstr>
      <vt:lpstr>Budget Center Access</vt:lpstr>
      <vt:lpstr>Budget Center </vt:lpstr>
      <vt:lpstr>PowerPoint Presentation</vt:lpstr>
      <vt:lpstr>PowerPoint Presentation</vt:lpstr>
      <vt:lpstr>PowerPoint Presentation</vt:lpstr>
      <vt:lpstr>PowerPoint Presentation</vt:lpstr>
      <vt:lpstr>Budget Center </vt:lpstr>
      <vt:lpstr>Budget Center Tips </vt:lpstr>
      <vt:lpstr>Contacts and Resources </vt:lpstr>
      <vt:lpstr>Questions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Macin</dc:creator>
  <cp:lastModifiedBy>Anderson, Arianne</cp:lastModifiedBy>
  <cp:revision>386</cp:revision>
  <cp:lastPrinted>2019-06-25T14:17:20Z</cp:lastPrinted>
  <dcterms:created xsi:type="dcterms:W3CDTF">2010-07-21T14:59:14Z</dcterms:created>
  <dcterms:modified xsi:type="dcterms:W3CDTF">2026-04-14T14:14:49Z</dcterms:modified>
</cp:coreProperties>
</file>